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-140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9F5D30F-9D9D-4F9A-B6DC-1BFACCED8689}" type="datetimeFigureOut">
              <a:rPr lang="he-IL" smtClean="0"/>
              <a:t>י"ג/טבת/תשע"ח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9A25893-946D-457C-94FE-1D412E1E242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62847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F710-5E97-D444-82C2-3DD35B826A91}" type="datetimeFigureOut">
              <a:rPr lang="en-US" smtClean="0"/>
              <a:pPr/>
              <a:t>12/31/2017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1B79-6F6F-7043-925C-775CF2BC13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560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F710-5E97-D444-82C2-3DD35B826A91}" type="datetimeFigureOut">
              <a:rPr lang="en-US" smtClean="0"/>
              <a:pPr/>
              <a:t>12/31/2017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1B79-6F6F-7043-925C-775CF2BC13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572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F710-5E97-D444-82C2-3DD35B826A91}" type="datetimeFigureOut">
              <a:rPr lang="en-US" smtClean="0"/>
              <a:pPr/>
              <a:t>12/31/2017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1B79-6F6F-7043-925C-775CF2BC13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505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F710-5E97-D444-82C2-3DD35B826A91}" type="datetimeFigureOut">
              <a:rPr lang="en-US" smtClean="0"/>
              <a:pPr/>
              <a:t>12/31/2017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1B79-6F6F-7043-925C-775CF2BC13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939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H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F710-5E97-D444-82C2-3DD35B826A91}" type="datetimeFigureOut">
              <a:rPr lang="en-US" smtClean="0"/>
              <a:pPr/>
              <a:t>12/31/2017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1B79-6F6F-7043-925C-775CF2BC13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998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F710-5E97-D444-82C2-3DD35B826A91}" type="datetimeFigureOut">
              <a:rPr lang="en-US" smtClean="0"/>
              <a:pPr/>
              <a:t>12/31/2017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1B79-6F6F-7043-925C-775CF2BC13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39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F710-5E97-D444-82C2-3DD35B826A91}" type="datetimeFigureOut">
              <a:rPr lang="en-US" smtClean="0"/>
              <a:pPr/>
              <a:t>12/31/2017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1B79-6F6F-7043-925C-775CF2BC13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84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F710-5E97-D444-82C2-3DD35B826A91}" type="datetimeFigureOut">
              <a:rPr lang="en-US" smtClean="0"/>
              <a:pPr/>
              <a:t>12/31/2017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1B79-6F6F-7043-925C-775CF2BC13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719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F710-5E97-D444-82C2-3DD35B826A91}" type="datetimeFigureOut">
              <a:rPr lang="en-US" smtClean="0"/>
              <a:pPr/>
              <a:t>12/31/2017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1B79-6F6F-7043-925C-775CF2BC13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03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F710-5E97-D444-82C2-3DD35B826A91}" type="datetimeFigureOut">
              <a:rPr lang="en-US" smtClean="0"/>
              <a:pPr/>
              <a:t>12/31/2017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1B79-6F6F-7043-925C-775CF2BC13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783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F710-5E97-D444-82C2-3DD35B826A91}" type="datetimeFigureOut">
              <a:rPr lang="en-US" smtClean="0"/>
              <a:pPr/>
              <a:t>12/31/2017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1B79-6F6F-7043-925C-775CF2BC13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264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5F710-5E97-D444-82C2-3DD35B826A91}" type="datetimeFigureOut">
              <a:rPr lang="en-US" smtClean="0"/>
              <a:pPr/>
              <a:t>12/31/2017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81B79-6F6F-7043-925C-775CF2BC13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939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2"/>
          <p:cNvSpPr txBox="1">
            <a:spLocks/>
          </p:cNvSpPr>
          <p:nvPr/>
        </p:nvSpPr>
        <p:spPr bwMode="auto">
          <a:xfrm>
            <a:off x="856723" y="3076052"/>
            <a:ext cx="7245286" cy="9064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20" tIns="45710" rIns="91420" bIns="45710" numCol="1" anchor="t" anchorCtr="0" compatLnSpc="1">
            <a:prstTxWarp prst="textNoShape">
              <a:avLst/>
            </a:prstTxWarp>
          </a:bodyPr>
          <a:lstStyle/>
          <a:p>
            <a:pPr marL="681038" marR="0" lvl="0" indent="-681038" algn="ctr" defTabSz="1076325" rtl="0" eaLnBrk="0" fontAlgn="base" latinLnBrk="0" hangingPunct="0">
              <a:lnSpc>
                <a:spcPct val="100000"/>
              </a:lnSpc>
              <a:spcBef>
                <a:spcPts val="1413"/>
              </a:spcBef>
              <a:spcAft>
                <a:spcPct val="0"/>
              </a:spcAft>
              <a:buClr>
                <a:srgbClr val="FF0000"/>
              </a:buClr>
              <a:buSzPct val="150000"/>
              <a:buFontTx/>
              <a:buNone/>
              <a:tabLst/>
              <a:defRPr/>
            </a:pPr>
            <a:r>
              <a:rPr lang="en-US" sz="2400" dirty="0" smtClean="0">
                <a:ea typeface="ＭＳ Ｐゴシック" charset="-128"/>
                <a:cs typeface="Arial Narrow" charset="0"/>
              </a:rPr>
              <a:t>Step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ＭＳ Ｐゴシック" charset="-128"/>
                <a:cs typeface="Arial Narrow" charset="0"/>
              </a:rPr>
              <a:t> 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ＭＳ Ｐゴシック" charset="-128"/>
                <a:cs typeface="Arial Narrow" charset="0"/>
              </a:rPr>
              <a:t>1: Generating your Market Opportunity Set</a:t>
            </a:r>
            <a:endParaRPr kumimoji="0" lang="en-US" sz="2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ＭＳ Ｐゴシック" charset="-128"/>
              <a:cs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051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orksheet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6" name="Picture 5" descr="http://www.walterlogeman.com/art/images/2008-07-01-circles/circle2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9FAF4"/>
              </a:clrFrom>
              <a:clrTo>
                <a:srgbClr val="F9FAF4">
                  <a:alpha val="0"/>
                </a:srgbClr>
              </a:clrTo>
            </a:clrChange>
          </a:blip>
          <a:srcRect b="11110"/>
          <a:stretch>
            <a:fillRect/>
          </a:stretch>
        </p:blipFill>
        <p:spPr bwMode="auto">
          <a:xfrm>
            <a:off x="-403046" y="5465788"/>
            <a:ext cx="785818" cy="483580"/>
          </a:xfrm>
          <a:prstGeom prst="rect">
            <a:avLst/>
          </a:prstGeom>
          <a:noFill/>
        </p:spPr>
      </p:pic>
      <p:pic>
        <p:nvPicPr>
          <p:cNvPr id="7" name="Picture 6" descr="http://www.walterlogeman.com/art/images/2008-07-01-circles/circle2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9FAF4"/>
              </a:clrFrom>
              <a:clrTo>
                <a:srgbClr val="F9FAF4">
                  <a:alpha val="0"/>
                </a:srgbClr>
              </a:clrTo>
            </a:clrChange>
          </a:blip>
          <a:srcRect b="11110"/>
          <a:stretch>
            <a:fillRect/>
          </a:stretch>
        </p:blipFill>
        <p:spPr bwMode="auto">
          <a:xfrm>
            <a:off x="-424808" y="6002533"/>
            <a:ext cx="785818" cy="48358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91111" y="1323421"/>
            <a:ext cx="1584251" cy="2462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Unique ability #1</a:t>
            </a:r>
            <a:endParaRPr lang="he-IL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9730" y="1651991"/>
            <a:ext cx="1924493" cy="2462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Functions and properties</a:t>
            </a:r>
            <a:endParaRPr lang="he-IL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38888" y="1324850"/>
            <a:ext cx="1584251" cy="2462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Unique ability #2</a:t>
            </a:r>
            <a:endParaRPr lang="he-IL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47507" y="1653420"/>
            <a:ext cx="1924493" cy="2462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Functions and properties</a:t>
            </a:r>
            <a:endParaRPr lang="he-IL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68943" y="1324850"/>
            <a:ext cx="1584251" cy="2462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Unique ability #3</a:t>
            </a:r>
            <a:endParaRPr lang="he-IL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77562" y="1653420"/>
            <a:ext cx="1924493" cy="2462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Functions and properties</a:t>
            </a:r>
            <a:endParaRPr lang="he-IL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06088" y="1314528"/>
            <a:ext cx="1584251" cy="2462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Unique ability #4</a:t>
            </a:r>
            <a:endParaRPr lang="he-IL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914707" y="1643098"/>
            <a:ext cx="1924493" cy="2462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Functions and properties</a:t>
            </a:r>
            <a:endParaRPr lang="he-IL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39972" y="3359054"/>
            <a:ext cx="2254102" cy="2462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Application  #1</a:t>
            </a:r>
            <a:endParaRPr lang="he-IL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716076" y="3359054"/>
            <a:ext cx="2254102" cy="2462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Application  #2</a:t>
            </a:r>
            <a:endParaRPr lang="he-IL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16992" y="3351132"/>
            <a:ext cx="2254102" cy="2462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Application  #3</a:t>
            </a:r>
            <a:endParaRPr lang="he-IL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99466" y="4096244"/>
            <a:ext cx="1254643" cy="2462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Customer segment</a:t>
            </a:r>
            <a:endParaRPr lang="he-IL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84795" y="4501118"/>
            <a:ext cx="898442" cy="24975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Sub segment</a:t>
            </a:r>
            <a:endParaRPr lang="he-IL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460238" y="4504656"/>
            <a:ext cx="934741" cy="2462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Sub segment</a:t>
            </a:r>
            <a:endParaRPr lang="he-IL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6" name="מחבר ישר 25"/>
          <p:cNvCxnSpPr/>
          <p:nvPr/>
        </p:nvCxnSpPr>
        <p:spPr>
          <a:xfrm flipH="1">
            <a:off x="999466" y="4342465"/>
            <a:ext cx="212649" cy="162191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מחבר ישר 26"/>
          <p:cNvCxnSpPr/>
          <p:nvPr/>
        </p:nvCxnSpPr>
        <p:spPr>
          <a:xfrm>
            <a:off x="1754373" y="4331831"/>
            <a:ext cx="53165" cy="194091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מחבר ישר 32"/>
          <p:cNvCxnSpPr/>
          <p:nvPr/>
        </p:nvCxnSpPr>
        <p:spPr>
          <a:xfrm>
            <a:off x="2172623" y="4331831"/>
            <a:ext cx="307420" cy="183457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702055" y="316872"/>
            <a:ext cx="1584251" cy="2462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Your project/ startup</a:t>
            </a:r>
            <a:endParaRPr lang="he-IL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448096" y="4014718"/>
            <a:ext cx="1254643" cy="2462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Customer segment</a:t>
            </a:r>
            <a:endParaRPr lang="he-IL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033425" y="4419592"/>
            <a:ext cx="898442" cy="24975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Sub segment</a:t>
            </a:r>
            <a:endParaRPr lang="he-IL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908868" y="4423130"/>
            <a:ext cx="934741" cy="2462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Sub segment</a:t>
            </a:r>
            <a:endParaRPr lang="he-IL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41" name="מחבר ישר 40"/>
          <p:cNvCxnSpPr/>
          <p:nvPr/>
        </p:nvCxnSpPr>
        <p:spPr>
          <a:xfrm flipH="1">
            <a:off x="4448096" y="4260939"/>
            <a:ext cx="212649" cy="162191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מחבר ישר 41"/>
          <p:cNvCxnSpPr/>
          <p:nvPr/>
        </p:nvCxnSpPr>
        <p:spPr>
          <a:xfrm>
            <a:off x="5203003" y="4250305"/>
            <a:ext cx="53165" cy="194091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מחבר ישר 42"/>
          <p:cNvCxnSpPr/>
          <p:nvPr/>
        </p:nvCxnSpPr>
        <p:spPr>
          <a:xfrm>
            <a:off x="5621253" y="4250305"/>
            <a:ext cx="307420" cy="183457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877452" y="5155987"/>
            <a:ext cx="1254643" cy="2462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Customer segment</a:t>
            </a:r>
            <a:endParaRPr lang="he-IL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462781" y="5560861"/>
            <a:ext cx="898442" cy="24975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Sub segment</a:t>
            </a:r>
            <a:endParaRPr lang="he-IL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338224" y="5564399"/>
            <a:ext cx="934741" cy="2462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Sub segment</a:t>
            </a:r>
            <a:endParaRPr lang="he-IL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47" name="מחבר ישר 46"/>
          <p:cNvCxnSpPr/>
          <p:nvPr/>
        </p:nvCxnSpPr>
        <p:spPr>
          <a:xfrm flipH="1">
            <a:off x="3877452" y="5402208"/>
            <a:ext cx="212649" cy="162191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מחבר ישר 47"/>
          <p:cNvCxnSpPr/>
          <p:nvPr/>
        </p:nvCxnSpPr>
        <p:spPr>
          <a:xfrm>
            <a:off x="4632359" y="5391574"/>
            <a:ext cx="53165" cy="194091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7014187" y="4167118"/>
            <a:ext cx="1254643" cy="2462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Customer segment</a:t>
            </a:r>
            <a:endParaRPr lang="he-IL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599516" y="4571992"/>
            <a:ext cx="898442" cy="24975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Sub segment</a:t>
            </a:r>
            <a:endParaRPr lang="he-IL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474959" y="4575530"/>
            <a:ext cx="934741" cy="2462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Sub segment</a:t>
            </a:r>
            <a:endParaRPr lang="he-IL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53" name="מחבר ישר 52"/>
          <p:cNvCxnSpPr/>
          <p:nvPr/>
        </p:nvCxnSpPr>
        <p:spPr>
          <a:xfrm flipH="1">
            <a:off x="7014187" y="4413339"/>
            <a:ext cx="212649" cy="162191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מחבר ישר 53"/>
          <p:cNvCxnSpPr/>
          <p:nvPr/>
        </p:nvCxnSpPr>
        <p:spPr>
          <a:xfrm>
            <a:off x="7769094" y="4402705"/>
            <a:ext cx="53165" cy="194091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מחבר ישר 54"/>
          <p:cNvCxnSpPr/>
          <p:nvPr/>
        </p:nvCxnSpPr>
        <p:spPr>
          <a:xfrm>
            <a:off x="8187344" y="4402705"/>
            <a:ext cx="307420" cy="183457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2388847" y="4518827"/>
            <a:ext cx="934741" cy="2462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….</a:t>
            </a:r>
            <a:endParaRPr lang="he-IL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7" name="Folded Corner 9"/>
          <p:cNvSpPr/>
          <p:nvPr/>
        </p:nvSpPr>
        <p:spPr>
          <a:xfrm>
            <a:off x="-1158952" y="591178"/>
            <a:ext cx="1584251" cy="1446022"/>
          </a:xfrm>
          <a:prstGeom prst="foldedCorne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 smtClean="0"/>
          </a:p>
          <a:p>
            <a:pPr algn="ctr"/>
            <a:r>
              <a:rPr lang="en-US" sz="1000" dirty="0" smtClean="0"/>
              <a:t>Instructions:</a:t>
            </a:r>
          </a:p>
          <a:p>
            <a:pPr algn="ctr"/>
            <a:r>
              <a:rPr lang="en-US" sz="1000" dirty="0" smtClean="0"/>
              <a:t>Fill in Worksheet 1 : list your unique abilities, the applications that can be created with them, and the different customers who may need these applications. Be  creative and unconstrained!</a:t>
            </a:r>
          </a:p>
        </p:txBody>
      </p:sp>
      <p:sp>
        <p:nvSpPr>
          <p:cNvPr id="58" name="Folded Corner 9"/>
          <p:cNvSpPr/>
          <p:nvPr/>
        </p:nvSpPr>
        <p:spPr>
          <a:xfrm>
            <a:off x="-1158952" y="2212426"/>
            <a:ext cx="1584251" cy="1446022"/>
          </a:xfrm>
          <a:prstGeom prst="foldedCorne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 smtClean="0"/>
          </a:p>
          <a:p>
            <a:pPr algn="ctr"/>
            <a:r>
              <a:rPr lang="en-US" sz="1000" dirty="0" smtClean="0"/>
              <a:t>You don’t need to use all the designated text boxes. We created them to help you fill this worksheet.</a:t>
            </a:r>
          </a:p>
          <a:p>
            <a:pPr algn="ctr"/>
            <a:r>
              <a:rPr lang="en-US" sz="1000" dirty="0" smtClean="0"/>
              <a:t>On the other hand- if you need more space- feel free to use an additional worksheet.</a:t>
            </a:r>
          </a:p>
        </p:txBody>
      </p:sp>
      <p:sp>
        <p:nvSpPr>
          <p:cNvPr id="59" name="Folded Corner 9"/>
          <p:cNvSpPr/>
          <p:nvPr/>
        </p:nvSpPr>
        <p:spPr>
          <a:xfrm>
            <a:off x="-1144781" y="3927877"/>
            <a:ext cx="1584251" cy="1446022"/>
          </a:xfrm>
          <a:prstGeom prst="foldedCorne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 smtClean="0"/>
          </a:p>
          <a:p>
            <a:pPr algn="ctr"/>
            <a:r>
              <a:rPr lang="en-US" sz="1000" dirty="0" smtClean="0"/>
              <a:t>After applying initial screening questions, you can use the circles below to mark the opportunities that are worth considering. They will create your Market Opportunity Set</a:t>
            </a:r>
          </a:p>
        </p:txBody>
      </p:sp>
      <p:pic>
        <p:nvPicPr>
          <p:cNvPr id="60" name="Picture 5" descr="http://www.walterlogeman.com/art/images/2008-07-01-circles/circle2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9FAF4"/>
              </a:clrFrom>
              <a:clrTo>
                <a:srgbClr val="F9FAF4">
                  <a:alpha val="0"/>
                </a:srgbClr>
              </a:clrTo>
            </a:clrChange>
          </a:blip>
          <a:srcRect b="11110"/>
          <a:stretch>
            <a:fillRect/>
          </a:stretch>
        </p:blipFill>
        <p:spPr bwMode="auto">
          <a:xfrm>
            <a:off x="-410141" y="5618188"/>
            <a:ext cx="785818" cy="483580"/>
          </a:xfrm>
          <a:prstGeom prst="rect">
            <a:avLst/>
          </a:prstGeom>
          <a:noFill/>
        </p:spPr>
      </p:pic>
      <p:pic>
        <p:nvPicPr>
          <p:cNvPr id="61" name="Picture 5" descr="http://www.walterlogeman.com/art/images/2008-07-01-circles/circle2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9FAF4"/>
              </a:clrFrom>
              <a:clrTo>
                <a:srgbClr val="F9FAF4">
                  <a:alpha val="0"/>
                </a:srgbClr>
              </a:clrTo>
            </a:clrChange>
          </a:blip>
          <a:srcRect b="11110"/>
          <a:stretch>
            <a:fillRect/>
          </a:stretch>
        </p:blipFill>
        <p:spPr bwMode="auto">
          <a:xfrm>
            <a:off x="-399508" y="5830848"/>
            <a:ext cx="785818" cy="4835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194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avigato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Folded Corner 5"/>
          <p:cNvSpPr/>
          <p:nvPr/>
        </p:nvSpPr>
        <p:spPr>
          <a:xfrm>
            <a:off x="-531626" y="4019196"/>
            <a:ext cx="653152" cy="642960"/>
          </a:xfrm>
          <a:prstGeom prst="foldedCorne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7" name="Folded Corner 6"/>
          <p:cNvSpPr/>
          <p:nvPr/>
        </p:nvSpPr>
        <p:spPr>
          <a:xfrm>
            <a:off x="-531627" y="6166955"/>
            <a:ext cx="653152" cy="631596"/>
          </a:xfrm>
          <a:prstGeom prst="foldedCorne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8" name="Folded Corner 7"/>
          <p:cNvSpPr/>
          <p:nvPr/>
        </p:nvSpPr>
        <p:spPr>
          <a:xfrm>
            <a:off x="-531627" y="5465213"/>
            <a:ext cx="653152" cy="644750"/>
          </a:xfrm>
          <a:prstGeom prst="foldedCorne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9" name="Folded Corner 8"/>
          <p:cNvSpPr/>
          <p:nvPr/>
        </p:nvSpPr>
        <p:spPr>
          <a:xfrm>
            <a:off x="-531627" y="4742203"/>
            <a:ext cx="653152" cy="643855"/>
          </a:xfrm>
          <a:prstGeom prst="foldedCorne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11" name="Folded Corner 9"/>
          <p:cNvSpPr/>
          <p:nvPr/>
        </p:nvSpPr>
        <p:spPr>
          <a:xfrm>
            <a:off x="-1127054" y="364907"/>
            <a:ext cx="1584251" cy="1446022"/>
          </a:xfrm>
          <a:prstGeom prst="foldedCorne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 smtClean="0"/>
          </a:p>
          <a:p>
            <a:pPr algn="ctr"/>
            <a:r>
              <a:rPr lang="en-US" sz="1000" dirty="0" smtClean="0"/>
              <a:t>Instructions:</a:t>
            </a:r>
          </a:p>
          <a:p>
            <a:pPr algn="ctr"/>
            <a:r>
              <a:rPr lang="en-US" sz="1000" dirty="0" smtClean="0"/>
              <a:t>Choose 3-5 market opportunity that you want to further consider and depict them in your Market Opportunity Set. You can use the sticky notes below</a:t>
            </a:r>
          </a:p>
        </p:txBody>
      </p:sp>
      <p:sp>
        <p:nvSpPr>
          <p:cNvPr id="12" name="Folded Corner 9"/>
          <p:cNvSpPr/>
          <p:nvPr/>
        </p:nvSpPr>
        <p:spPr>
          <a:xfrm>
            <a:off x="-1127054" y="1982978"/>
            <a:ext cx="1584251" cy="1446022"/>
          </a:xfrm>
          <a:prstGeom prst="foldedCorne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 smtClean="0"/>
          </a:p>
          <a:p>
            <a:pPr algn="ctr"/>
            <a:r>
              <a:rPr lang="en-US" sz="1000" dirty="0" smtClean="0"/>
              <a:t>When you label your options, </a:t>
            </a:r>
            <a:r>
              <a:rPr lang="en-US" sz="1000" dirty="0"/>
              <a:t>r</a:t>
            </a:r>
            <a:r>
              <a:rPr lang="en-US" sz="1000" dirty="0" smtClean="0"/>
              <a:t>emember that a market opportunity  </a:t>
            </a:r>
          </a:p>
          <a:p>
            <a:pPr algn="ctr"/>
            <a:r>
              <a:rPr lang="en-US" sz="1000" dirty="0" smtClean="0"/>
              <a:t>is a combination of application &amp; customers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02055" y="316872"/>
            <a:ext cx="1584251" cy="2462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Your project/ startup</a:t>
            </a:r>
            <a:endParaRPr lang="he-IL" sz="1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981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226</Words>
  <Application>Microsoft Office PowerPoint</Application>
  <PresentationFormat>‫הצגה על המסך (4:3)</PresentationFormat>
  <Paragraphs>41</Paragraphs>
  <Slides>3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4" baseType="lpstr">
      <vt:lpstr>Office Theme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</dc:creator>
  <cp:lastModifiedBy>user</cp:lastModifiedBy>
  <cp:revision>24</cp:revision>
  <dcterms:created xsi:type="dcterms:W3CDTF">2017-07-20T07:02:38Z</dcterms:created>
  <dcterms:modified xsi:type="dcterms:W3CDTF">2017-12-31T13:04:29Z</dcterms:modified>
</cp:coreProperties>
</file>